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8" r:id="rId2"/>
    <p:sldId id="348" r:id="rId3"/>
    <p:sldId id="349" r:id="rId4"/>
    <p:sldId id="350" r:id="rId5"/>
    <p:sldId id="351" r:id="rId6"/>
    <p:sldId id="353" r:id="rId7"/>
    <p:sldId id="356" r:id="rId8"/>
    <p:sldId id="360" r:id="rId9"/>
    <p:sldId id="361" r:id="rId10"/>
    <p:sldId id="362" r:id="rId11"/>
    <p:sldId id="363" r:id="rId12"/>
    <p:sldId id="364" r:id="rId13"/>
    <p:sldId id="365" r:id="rId14"/>
    <p:sldId id="366" r:id="rId15"/>
    <p:sldId id="369" r:id="rId16"/>
    <p:sldId id="370" r:id="rId17"/>
    <p:sldId id="371" r:id="rId18"/>
    <p:sldId id="372" r:id="rId19"/>
    <p:sldId id="373" r:id="rId20"/>
    <p:sldId id="374" r:id="rId21"/>
    <p:sldId id="375" r:id="rId22"/>
    <p:sldId id="357" r:id="rId23"/>
    <p:sldId id="359" r:id="rId2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F52"/>
    <a:srgbClr val="E3A856"/>
    <a:srgbClr val="00487B"/>
    <a:srgbClr val="0072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 showComments="0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520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handoutMaster" Target="handoutMasters/handout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 smtClean="0">
                <a:latin typeface="Palatino Linotype"/>
                <a:ea typeface="+mn-ea"/>
                <a:cs typeface="Palatino Linotype"/>
              </a:defRPr>
            </a:lvl1pPr>
          </a:lstStyle>
          <a:p>
            <a:pPr>
              <a:defRPr/>
            </a:pPr>
            <a:r>
              <a:rPr lang="en-US"/>
              <a:t>Gerald R. Ford School of Public Policy</a:t>
            </a:r>
          </a:p>
          <a:p>
            <a:pPr>
              <a:defRPr/>
            </a:pPr>
            <a:r>
              <a:rPr lang="en-US"/>
              <a:t>University of Michigan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4AA66347-1705-604F-BA79-6BEC32AA6CF3}" type="datetimeFigureOut">
              <a:rPr lang="en-US"/>
              <a:pPr/>
              <a:t>11/10/15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>
                <a:latin typeface="Palatino Linotype"/>
                <a:ea typeface="+mn-ea"/>
                <a:cs typeface="Palatino Linotype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5E9AA51F-A2E3-9341-B2CB-1728D4E505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31580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 smtClean="0">
                <a:latin typeface="Palatino Linotype"/>
                <a:ea typeface="+mn-ea"/>
                <a:cs typeface="Palatino Linotype"/>
              </a:defRPr>
            </a:lvl1pPr>
          </a:lstStyle>
          <a:p>
            <a:pPr>
              <a:defRPr/>
            </a:pPr>
            <a:r>
              <a:rPr lang="en-US"/>
              <a:t>Gerald R. Ford School of Public Policy</a:t>
            </a:r>
          </a:p>
          <a:p>
            <a:pPr>
              <a:defRPr/>
            </a:pPr>
            <a:r>
              <a:rPr lang="en-US"/>
              <a:t>University of Michigan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831D5D12-A136-8C42-B19C-727A26E1A954}" type="datetimeFigureOut">
              <a:rPr lang="en-US"/>
              <a:pPr/>
              <a:t>11/10/15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>
                <a:latin typeface="Palatino Linotype"/>
                <a:ea typeface="+mn-ea"/>
                <a:cs typeface="Palatino Linotype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D0EC86D2-705E-4E4C-92F1-3F60E1FEA1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5239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1pPr>
    <a:lvl2pPr marL="457200"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2pPr>
    <a:lvl3pPr marL="914400"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3pPr>
    <a:lvl4pPr marL="1371600"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4pPr>
    <a:lvl5pPr marL="1828800"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blogs.wsj.com</a:t>
            </a:r>
            <a:r>
              <a:rPr lang="en-US" dirty="0" smtClean="0"/>
              <a:t>/briefly/2015/10/05/5-challenges-at-the-trans-pacific-partnership-negotiations/</a:t>
            </a:r>
          </a:p>
          <a:p>
            <a:r>
              <a:rPr lang="en-US" dirty="0" smtClean="0"/>
              <a:t>http://</a:t>
            </a:r>
            <a:r>
              <a:rPr lang="en-US" dirty="0" err="1" smtClean="0"/>
              <a:t>www.nytimes.com</a:t>
            </a:r>
            <a:r>
              <a:rPr lang="en-US" dirty="0" smtClean="0"/>
              <a:t>/2015/10/06/business/international/what-changes-lie-ahead-from-the-trans-pacific-partnership-pact.html?ref=</a:t>
            </a:r>
            <a:r>
              <a:rPr lang="en-US" dirty="0" err="1" smtClean="0"/>
              <a:t>todayspaper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8ED2E5-F691-9B44-951E-88C3CB78D039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7204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www.nytimes.com</a:t>
            </a:r>
            <a:r>
              <a:rPr lang="en-US" dirty="0" smtClean="0"/>
              <a:t>/2015/10/06/business/international/what-changes-lie-ahead-from-the-trans-pacific-partnership-pact.html?ref=</a:t>
            </a:r>
            <a:r>
              <a:rPr lang="en-US" dirty="0" err="1" smtClean="0"/>
              <a:t>todayspaper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8ED2E5-F691-9B44-951E-88C3CB78D039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4727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www.nytimes.com</a:t>
            </a:r>
            <a:r>
              <a:rPr lang="en-US" dirty="0" smtClean="0"/>
              <a:t>/2015/10/06/business/international/what-changes-lie-ahead-from-the-trans-pacific-partnership-pact.html?ref=</a:t>
            </a:r>
            <a:r>
              <a:rPr lang="en-US" dirty="0" err="1" smtClean="0"/>
              <a:t>todayspaper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8ED2E5-F691-9B44-951E-88C3CB78D039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4727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www.nytimes.com</a:t>
            </a:r>
            <a:r>
              <a:rPr lang="en-US" dirty="0" smtClean="0"/>
              <a:t>/2015/10/06/business/international/what-changes-lie-ahead-from-the-trans-pacific-partnership-pact.html?ref=</a:t>
            </a:r>
            <a:r>
              <a:rPr lang="en-US" dirty="0" err="1" smtClean="0"/>
              <a:t>todayspaper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8ED2E5-F691-9B44-951E-88C3CB78D039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4727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www.nytimes.com</a:t>
            </a:r>
            <a:r>
              <a:rPr lang="en-US" dirty="0" smtClean="0"/>
              <a:t>/2015/10/06/business/international/what-changes-lie-ahead-from-the-trans-pacific-partnership-pact.html?ref=</a:t>
            </a:r>
            <a:r>
              <a:rPr lang="en-US" dirty="0" err="1" smtClean="0"/>
              <a:t>todayspaper</a:t>
            </a:r>
            <a:endParaRPr lang="en-US" dirty="0" smtClean="0"/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“United States and Japan agreed to long periods before American tariffs on Japanese vehicles sold in this country are phased out — 30 years for trucks, 25 for autos, and up to 15 years for some auto parts.” (NYT Oct 5, 2015)</a:t>
            </a:r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“45 percent of the value of each car or light truck will need to be produced in a Trans-Pacific Partnership country for the vehicle to be charged little or no duty by customs officials.” (NYT Oct 5, 2015)</a:t>
            </a:r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8ED2E5-F691-9B44-951E-88C3CB78D039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7204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WSJ: http://</a:t>
            </a:r>
            <a:r>
              <a:rPr lang="en-US" dirty="0" err="1" smtClean="0"/>
              <a:t>blogs.wsj.com</a:t>
            </a:r>
            <a:r>
              <a:rPr lang="en-US" dirty="0" smtClean="0"/>
              <a:t>/briefly/2015/10/05/5-challenges-at-the-trans-pacific-partnership-negotiations/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8ED2E5-F691-9B44-951E-88C3CB78D039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5594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WSJ: http://</a:t>
            </a:r>
            <a:r>
              <a:rPr lang="en-US" dirty="0" err="1" smtClean="0"/>
              <a:t>blogs.wsj.com</a:t>
            </a:r>
            <a:r>
              <a:rPr lang="en-US" dirty="0" smtClean="0"/>
              <a:t>/briefly/2015/10/05/5-challenges-at-the-trans-pacific-partnership-negotiations/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8ED2E5-F691-9B44-951E-88C3CB78D039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5594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blogs.wsj.com</a:t>
            </a:r>
            <a:r>
              <a:rPr lang="en-US" dirty="0" smtClean="0"/>
              <a:t>/briefly/2015/10/05/5-challenges-at-the-trans-pacific-partnership-negotiations/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8ED2E5-F691-9B44-951E-88C3CB78D039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0985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blogs.wsj.com</a:t>
            </a:r>
            <a:r>
              <a:rPr lang="en-US" dirty="0" smtClean="0"/>
              <a:t>/briefly/2015/10/05/5-challenges-at-the-trans-pacific-partnership-negotiations/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8ED2E5-F691-9B44-951E-88C3CB78D039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0985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http://</a:t>
            </a:r>
            <a:r>
              <a:rPr lang="en-US" dirty="0" err="1" smtClean="0"/>
              <a:t>blogs.wsj.com</a:t>
            </a:r>
            <a:r>
              <a:rPr lang="en-US" dirty="0" smtClean="0"/>
              <a:t>/briefly/2015/10/05/5-challenges-at-the-trans-pacific-partnership-negotiations/“45 percent of the value of each car or light truck will need to be produced in a Trans-Pacific Partnership country for the vehicle to be charged little or no duty by customs officials.” (NYT Oct 5, 2015)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8ED2E5-F691-9B44-951E-88C3CB78D039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8329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blogs.wsj.com</a:t>
            </a:r>
            <a:r>
              <a:rPr lang="en-US" dirty="0" smtClean="0"/>
              <a:t>/briefly/2015/10/05/5-challenges-at-the-trans-pacific-partnership-negotiations/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8ED2E5-F691-9B44-951E-88C3CB78D039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8329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http://</a:t>
            </a:r>
            <a:r>
              <a:rPr lang="pl-PL" dirty="0" err="1" smtClean="0"/>
              <a:t>www.ft.com</a:t>
            </a:r>
            <a:r>
              <a:rPr lang="pl-PL" dirty="0" smtClean="0"/>
              <a:t>/</a:t>
            </a:r>
            <a:r>
              <a:rPr lang="pl-PL" dirty="0" err="1" smtClean="0"/>
              <a:t>intl</a:t>
            </a:r>
            <a:r>
              <a:rPr lang="pl-PL" dirty="0" smtClean="0"/>
              <a:t>/</a:t>
            </a:r>
            <a:r>
              <a:rPr lang="pl-PL" dirty="0" err="1" smtClean="0"/>
              <a:t>cms</a:t>
            </a:r>
            <a:r>
              <a:rPr lang="pl-PL" dirty="0" smtClean="0"/>
              <a:t>/s/0/d7379996-862b-11e5-90de-f44762bf9896.html#axzz3r0HHsgDP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EC86D2-705E-4E4C-92F1-3F60E1FEA1FD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7274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1219200"/>
            <a:ext cx="6705600" cy="1323439"/>
          </a:xfrm>
        </p:spPr>
        <p:txBody>
          <a:bodyPr>
            <a:spAutoFit/>
          </a:bodyPr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2600" y="2844224"/>
            <a:ext cx="6705600" cy="584776"/>
          </a:xfrm>
        </p:spPr>
        <p:txBody>
          <a:bodyPr/>
          <a:lstStyle>
            <a:lvl1pPr marL="0" indent="0" algn="l">
              <a:buNone/>
              <a:defRPr b="0" i="1">
                <a:solidFill>
                  <a:srgbClr val="002F52"/>
                </a:solidFill>
                <a:latin typeface="Palatino Linotype"/>
                <a:cs typeface="Palatino Linotype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2DB58BF-0238-3F4F-8BA7-21C649890D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7800" y="609600"/>
            <a:ext cx="5029200" cy="5516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4BB5920-6679-BF41-B08A-9584B22101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934DB79-9026-674A-8CB3-9EAE7ABF02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9" y="4406900"/>
            <a:ext cx="6970714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3999" y="3886200"/>
            <a:ext cx="6970713" cy="400110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002F5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E6B502E-8220-0E45-A607-89882E7191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800" y="2743200"/>
            <a:ext cx="3505200" cy="3382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2743200"/>
            <a:ext cx="3505200" cy="3382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EF12FFB-A18C-3840-85CB-E62EB7E864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800" y="1535113"/>
            <a:ext cx="3049588" cy="830997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800" y="2447465"/>
            <a:ext cx="3049588" cy="36786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830997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7465"/>
            <a:ext cx="4041775" cy="36786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F929865-FE12-2F45-8BED-9DCF4942AF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9FA015E-868B-B341-95D9-0FA327E2FC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7A830AA-CAC2-8443-BECC-E3B2EC33C6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54049"/>
            <a:ext cx="20177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654049"/>
            <a:ext cx="5111750" cy="2776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7800" y="1816100"/>
            <a:ext cx="2017713" cy="45085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436AB29-9E45-A142-B4B0-C024F442E5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F8BC640-4201-D944-B7D0-20CEF8837E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emf"/><Relationship Id="rId14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 descr="wordmark.eps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6761163" y="146050"/>
            <a:ext cx="1925637" cy="23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447800" y="1320800"/>
            <a:ext cx="7239000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447800" y="2592388"/>
            <a:ext cx="72390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Rectangle 16"/>
          <p:cNvSpPr/>
          <p:nvPr/>
        </p:nvSpPr>
        <p:spPr>
          <a:xfrm rot="16200000">
            <a:off x="-2255520" y="3383280"/>
            <a:ext cx="6858001" cy="91438"/>
          </a:xfrm>
          <a:prstGeom prst="rect">
            <a:avLst/>
          </a:prstGeom>
          <a:solidFill>
            <a:srgbClr val="002F52"/>
          </a:solidFill>
          <a:ln>
            <a:noFill/>
          </a:ln>
          <a:effectLst>
            <a:innerShdw blurRad="63500" dist="50800" dir="13500000">
              <a:srgbClr val="E3A856">
                <a:alpha val="50000"/>
              </a:srgb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Rectangle 17"/>
          <p:cNvSpPr/>
          <p:nvPr/>
        </p:nvSpPr>
        <p:spPr>
          <a:xfrm rot="16200000">
            <a:off x="-2324100" y="3406775"/>
            <a:ext cx="6858000" cy="44450"/>
          </a:xfrm>
          <a:prstGeom prst="rect">
            <a:avLst/>
          </a:prstGeom>
          <a:solidFill>
            <a:srgbClr val="E3A85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3" name="TextBox 19"/>
          <p:cNvSpPr txBox="1">
            <a:spLocks noChangeArrowheads="1"/>
          </p:cNvSpPr>
          <p:nvPr/>
        </p:nvSpPr>
        <p:spPr bwMode="auto">
          <a:xfrm>
            <a:off x="6400800" y="6400800"/>
            <a:ext cx="2286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sz="1200">
                <a:solidFill>
                  <a:srgbClr val="002F52"/>
                </a:solidFill>
                <a:latin typeface="Palatino Linotype" pitchFamily="16" charset="0"/>
                <a:ea typeface="Palatino Linotype" pitchFamily="16" charset="0"/>
                <a:cs typeface="Palatino Linotype" pitchFamily="16" charset="0"/>
              </a:rPr>
              <a:t>www.fordschool.umich.edu</a:t>
            </a:r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400" y="6230938"/>
            <a:ext cx="838200" cy="3079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02F52"/>
                </a:solidFill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F8B8C109-74AB-CD4E-9842-A6AE79242E6A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5" name="Picture 3" descr="ford-school_blue-vertical.eps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52400" y="381000"/>
            <a:ext cx="7366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hdr="0" ftr="0" dt="0"/>
  <p:txStyles>
    <p:titleStyle>
      <a:lvl1pPr algn="l" defTabSz="457200" rtl="0" fontAlgn="base">
        <a:spcBef>
          <a:spcPct val="0"/>
        </a:spcBef>
        <a:spcAft>
          <a:spcPct val="0"/>
        </a:spcAft>
        <a:defRPr sz="4000" b="1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1pPr>
      <a:lvl2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2pPr>
      <a:lvl3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3pPr>
      <a:lvl4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4pPr>
      <a:lvl5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1066800"/>
            <a:ext cx="6705600" cy="1938992"/>
          </a:xfrm>
        </p:spPr>
        <p:txBody>
          <a:bodyPr/>
          <a:lstStyle/>
          <a:p>
            <a:r>
              <a:rPr lang="en-US" dirty="0" smtClean="0"/>
              <a:t>Pros and Cons of Mega-FTAs and TPP </a:t>
            </a:r>
            <a:r>
              <a:rPr lang="en-US" dirty="0"/>
              <a:t>for the WTO</a:t>
            </a:r>
            <a:br>
              <a:rPr lang="en-US" dirty="0"/>
            </a:br>
            <a:r>
              <a:rPr lang="en-US" dirty="0" smtClean="0"/>
              <a:t>and for Korea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6400" y="3276600"/>
            <a:ext cx="6705600" cy="1175706"/>
          </a:xfrm>
        </p:spPr>
        <p:txBody>
          <a:bodyPr/>
          <a:lstStyle/>
          <a:p>
            <a:r>
              <a:rPr lang="en-US" dirty="0" smtClean="0"/>
              <a:t>Alan V. Deardorff</a:t>
            </a:r>
          </a:p>
          <a:p>
            <a:r>
              <a:rPr lang="en-US" dirty="0" smtClean="0"/>
              <a:t>University of Michigan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 bwMode="auto">
          <a:xfrm>
            <a:off x="1676400" y="4724400"/>
            <a:ext cx="6705600" cy="90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b="0" i="1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1pPr>
            <a:lvl2pPr marL="4572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Palatino Linotype"/>
                <a:ea typeface="ＭＳ Ｐゴシック" charset="-128"/>
                <a:cs typeface="Palatino Linotype"/>
              </a:defRPr>
            </a:lvl2pPr>
            <a:lvl3pPr marL="9144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Palatino Linotype"/>
                <a:ea typeface="ＭＳ Ｐゴシック" charset="-128"/>
                <a:cs typeface="Palatino Linotype"/>
              </a:defRPr>
            </a:lvl3pPr>
            <a:lvl4pPr marL="13716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Palatino Linotype"/>
                <a:ea typeface="ＭＳ Ｐゴシック" charset="-128"/>
                <a:cs typeface="Palatino Linotype"/>
              </a:defRPr>
            </a:lvl4pPr>
            <a:lvl5pPr marL="18288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Palatino Linotype"/>
                <a:ea typeface="ＭＳ Ｐゴシック" charset="-128"/>
                <a:cs typeface="Palatino Linotype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For presentation at KOPEC Breakfast Forum </a:t>
            </a:r>
          </a:p>
          <a:p>
            <a:r>
              <a:rPr lang="en-US" sz="2400" dirty="0" smtClean="0"/>
              <a:t>November 11, 2015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381000"/>
            <a:ext cx="7486841" cy="1143000"/>
          </a:xfrm>
          <a:solidFill>
            <a:srgbClr val="FFFFFF"/>
          </a:solidFill>
        </p:spPr>
        <p:txBody>
          <a:bodyPr/>
          <a:lstStyle/>
          <a:p>
            <a:r>
              <a:rPr lang="en-US" dirty="0"/>
              <a:t>Contentious Issues: Auto Parts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327820"/>
            <a:ext cx="7467600" cy="479834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Resolution</a:t>
            </a:r>
            <a:r>
              <a:rPr lang="en-US" dirty="0"/>
              <a:t>:  </a:t>
            </a:r>
            <a:endParaRPr lang="en-US" dirty="0" smtClean="0"/>
          </a:p>
          <a:p>
            <a:pPr lvl="1"/>
            <a:r>
              <a:rPr lang="en-US" dirty="0" smtClean="0"/>
              <a:t>Long phase-outs of US tariffs:  trucks 30 years, cars 25, auto parts up </a:t>
            </a:r>
            <a:r>
              <a:rPr lang="en-US" dirty="0"/>
              <a:t>to </a:t>
            </a:r>
            <a:r>
              <a:rPr lang="en-US" dirty="0" smtClean="0"/>
              <a:t>15</a:t>
            </a:r>
            <a:endParaRPr lang="en-US" dirty="0"/>
          </a:p>
          <a:p>
            <a:pPr lvl="1"/>
            <a:r>
              <a:rPr lang="en-US" dirty="0" smtClean="0"/>
              <a:t>45 </a:t>
            </a:r>
            <a:r>
              <a:rPr lang="en-US" dirty="0"/>
              <a:t>percent </a:t>
            </a:r>
            <a:r>
              <a:rPr lang="en-US" dirty="0" smtClean="0"/>
              <a:t>TPP content for cars &amp; light trucks to qualify for preference</a:t>
            </a:r>
          </a:p>
          <a:p>
            <a:r>
              <a:rPr lang="en-US" dirty="0"/>
              <a:t>Who Won?</a:t>
            </a:r>
          </a:p>
          <a:p>
            <a:pPr lvl="1"/>
            <a:r>
              <a:rPr lang="en-US" dirty="0" smtClean="0"/>
              <a:t>Japan </a:t>
            </a:r>
            <a:r>
              <a:rPr lang="en-US" dirty="0" smtClean="0"/>
              <a:t>got what it </a:t>
            </a:r>
            <a:r>
              <a:rPr lang="en-US" dirty="0" smtClean="0"/>
              <a:t>wanted</a:t>
            </a:r>
          </a:p>
          <a:p>
            <a:pPr lvl="1"/>
            <a:r>
              <a:rPr lang="en-US" dirty="0" smtClean="0"/>
              <a:t>US got to keep tariffs for a long time</a:t>
            </a:r>
            <a:endParaRPr lang="en-US" dirty="0" smtClean="0"/>
          </a:p>
          <a:p>
            <a:r>
              <a:rPr lang="en-US" dirty="0"/>
              <a:t>Who </a:t>
            </a:r>
            <a:r>
              <a:rPr lang="en-US" dirty="0" smtClean="0"/>
              <a:t>Lost?</a:t>
            </a:r>
            <a:endParaRPr lang="en-US" dirty="0"/>
          </a:p>
          <a:p>
            <a:pPr lvl="1"/>
            <a:r>
              <a:rPr lang="en-US" dirty="0" smtClean="0"/>
              <a:t>Mexico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C441A67-FCC4-934D-9412-0607F39AE4B4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188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33400"/>
            <a:ext cx="8229600" cy="1143000"/>
          </a:xfrm>
          <a:solidFill>
            <a:srgbClr val="FFFFFF"/>
          </a:solidFill>
        </p:spPr>
        <p:txBody>
          <a:bodyPr/>
          <a:lstStyle/>
          <a:p>
            <a:r>
              <a:rPr lang="en-US" dirty="0" smtClean="0"/>
              <a:t>Contentious Issues:  Biologics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295400"/>
            <a:ext cx="7696200" cy="4798344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Biologic Drugs </a:t>
            </a:r>
          </a:p>
          <a:p>
            <a:pPr marL="914400" lvl="2" indent="0">
              <a:buNone/>
            </a:pPr>
            <a:r>
              <a:rPr lang="en-US" dirty="0"/>
              <a:t>(advanced medicines made from living organisms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The issue: </a:t>
            </a:r>
          </a:p>
          <a:p>
            <a:pPr lvl="2"/>
            <a:r>
              <a:rPr lang="en-US" sz="2800" dirty="0"/>
              <a:t>T</a:t>
            </a:r>
            <a:r>
              <a:rPr lang="en-US" sz="2800" dirty="0" smtClean="0"/>
              <a:t>ime </a:t>
            </a:r>
            <a:r>
              <a:rPr lang="en-US" sz="2800" dirty="0"/>
              <a:t>period of permitted data </a:t>
            </a:r>
            <a:r>
              <a:rPr lang="en-US" sz="2800" dirty="0" smtClean="0"/>
              <a:t>secrecy </a:t>
            </a:r>
          </a:p>
          <a:p>
            <a:pPr lvl="1"/>
            <a:r>
              <a:rPr lang="en-US" dirty="0" smtClean="0"/>
              <a:t>US wanted 12 years of protection, as contained in the Affordable Care Act.  Japan also favored long period of protection.</a:t>
            </a:r>
          </a:p>
          <a:p>
            <a:pPr lvl="1"/>
            <a:r>
              <a:rPr lang="en-US" dirty="0" smtClean="0"/>
              <a:t>Australia and others wanted much shorter protection, 5 or 6 years, so as to speed the development of generics and reduce costs.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C441A67-FCC4-934D-9412-0607F39AE4B4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3134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295400"/>
            <a:ext cx="7467600" cy="4798344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Resolution</a:t>
            </a:r>
            <a:r>
              <a:rPr lang="en-US" dirty="0"/>
              <a:t>:  </a:t>
            </a:r>
          </a:p>
          <a:p>
            <a:pPr lvl="1"/>
            <a:r>
              <a:rPr lang="en-US" dirty="0" smtClean="0"/>
              <a:t>“</a:t>
            </a:r>
            <a:r>
              <a:rPr lang="en-US" dirty="0"/>
              <a:t>The compromise set a mandatory minimum of five years, without setting a maximum, leaving both sides to declare victory</a:t>
            </a:r>
            <a:r>
              <a:rPr lang="en-US" dirty="0" smtClean="0"/>
              <a:t>.” (NYT, Oct 6, 2015) </a:t>
            </a:r>
          </a:p>
          <a:p>
            <a:pPr lvl="1"/>
            <a:r>
              <a:rPr lang="en-US" dirty="0" smtClean="0"/>
              <a:t>US will keep it’s 12-years of protection, but others will not.  5 years protection will be an increase for some countries.</a:t>
            </a:r>
          </a:p>
          <a:p>
            <a:r>
              <a:rPr lang="en-US" dirty="0" smtClean="0"/>
              <a:t>Who Won?</a:t>
            </a:r>
          </a:p>
          <a:p>
            <a:pPr lvl="1"/>
            <a:r>
              <a:rPr lang="en-US" dirty="0" smtClean="0"/>
              <a:t>Australia and others.</a:t>
            </a:r>
          </a:p>
          <a:p>
            <a:pPr lvl="1"/>
            <a:r>
              <a:rPr lang="en-US" dirty="0" smtClean="0"/>
              <a:t>Big </a:t>
            </a:r>
            <a:r>
              <a:rPr lang="en-US" dirty="0" err="1" smtClean="0"/>
              <a:t>Pharma</a:t>
            </a:r>
            <a:r>
              <a:rPr lang="en-US" dirty="0" smtClean="0"/>
              <a:t> in US will lobby against TPP.</a:t>
            </a:r>
          </a:p>
          <a:p>
            <a:pPr lvl="1"/>
            <a:endParaRPr lang="en-US" dirty="0"/>
          </a:p>
          <a:p>
            <a:pPr lvl="2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C441A67-FCC4-934D-9412-0607F39AE4B4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1219200" y="533400"/>
            <a:ext cx="8229600" cy="9906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defTabSz="457200" rtl="0" fontAlgn="base">
              <a:spcBef>
                <a:spcPct val="0"/>
              </a:spcBef>
              <a:spcAft>
                <a:spcPct val="0"/>
              </a:spcAft>
              <a:defRPr sz="4000" b="1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1pPr>
            <a:lvl2pPr algn="l" defTabSz="457200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2F52"/>
                </a:solidFill>
                <a:latin typeface="Palatino Linotype" pitchFamily="16" charset="0"/>
                <a:ea typeface="ＭＳ Ｐゴシック" charset="-128"/>
              </a:defRPr>
            </a:lvl2pPr>
            <a:lvl3pPr algn="l" defTabSz="457200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2F52"/>
                </a:solidFill>
                <a:latin typeface="Palatino Linotype" pitchFamily="16" charset="0"/>
                <a:ea typeface="ＭＳ Ｐゴシック" charset="-128"/>
              </a:defRPr>
            </a:lvl3pPr>
            <a:lvl4pPr algn="l" defTabSz="457200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2F52"/>
                </a:solidFill>
                <a:latin typeface="Palatino Linotype" pitchFamily="16" charset="0"/>
                <a:ea typeface="ＭＳ Ｐゴシック" charset="-128"/>
              </a:defRPr>
            </a:lvl4pPr>
            <a:lvl5pPr algn="l" defTabSz="457200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2F52"/>
                </a:solidFill>
                <a:latin typeface="Palatino Linotype" pitchFamily="16" charset="0"/>
                <a:ea typeface="ＭＳ Ｐゴシック" charset="-128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2F52"/>
                </a:solidFill>
                <a:latin typeface="Palatino Linotype" pitchFamily="16" charset="0"/>
                <a:ea typeface="ＭＳ Ｐゴシック" charset="-128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2F52"/>
                </a:solidFill>
                <a:latin typeface="Palatino Linotype" pitchFamily="16" charset="0"/>
                <a:ea typeface="ＭＳ Ｐゴシック" charset="-128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2F52"/>
                </a:solidFill>
                <a:latin typeface="Palatino Linotype" pitchFamily="16" charset="0"/>
                <a:ea typeface="ＭＳ Ｐゴシック" charset="-128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2F52"/>
                </a:solidFill>
                <a:latin typeface="Palatino Linotype" pitchFamily="16" charset="0"/>
                <a:ea typeface="ＭＳ Ｐゴシック" charset="-128"/>
              </a:defRPr>
            </a:lvl9pPr>
          </a:lstStyle>
          <a:p>
            <a:r>
              <a:rPr lang="en-US" dirty="0" smtClean="0"/>
              <a:t>Contentious Issues:  Biologics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1722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57200"/>
            <a:ext cx="7486841" cy="1143000"/>
          </a:xfrm>
          <a:solidFill>
            <a:srgbClr val="FFFFFF"/>
          </a:solidFill>
        </p:spPr>
        <p:txBody>
          <a:bodyPr/>
          <a:lstStyle/>
          <a:p>
            <a:r>
              <a:rPr lang="en-US" dirty="0" smtClean="0"/>
              <a:t>Contentious Issues:  Dairy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327820"/>
            <a:ext cx="7467600" cy="4798344"/>
          </a:xfrm>
        </p:spPr>
        <p:txBody>
          <a:bodyPr>
            <a:normAutofit/>
          </a:bodyPr>
          <a:lstStyle/>
          <a:p>
            <a:r>
              <a:rPr lang="en-US" dirty="0"/>
              <a:t>Dairy Products</a:t>
            </a:r>
          </a:p>
          <a:p>
            <a:pPr lvl="1"/>
            <a:r>
              <a:rPr lang="en-US" dirty="0" smtClean="0"/>
              <a:t>Exporters (New Zealand, U.S.) </a:t>
            </a:r>
            <a:r>
              <a:rPr lang="en-US" dirty="0" smtClean="0"/>
              <a:t>wanted </a:t>
            </a:r>
            <a:r>
              <a:rPr lang="en-US" dirty="0" smtClean="0"/>
              <a:t>reduced barriers into protected markets such as Canada and Japan</a:t>
            </a:r>
          </a:p>
          <a:p>
            <a:pPr lvl="1"/>
            <a:r>
              <a:rPr lang="en-US" dirty="0" smtClean="0"/>
              <a:t>New Zealand also </a:t>
            </a:r>
            <a:r>
              <a:rPr lang="en-US" dirty="0" smtClean="0"/>
              <a:t>wanted </a:t>
            </a:r>
            <a:r>
              <a:rPr lang="en-US" dirty="0" smtClean="0"/>
              <a:t>increased exports into U.S.</a:t>
            </a:r>
          </a:p>
          <a:p>
            <a:pPr lvl="1"/>
            <a:r>
              <a:rPr lang="en-US" dirty="0" smtClean="0"/>
              <a:t>Canada </a:t>
            </a:r>
            <a:r>
              <a:rPr lang="en-US" dirty="0" smtClean="0"/>
              <a:t>resisted </a:t>
            </a:r>
            <a:r>
              <a:rPr lang="en-US" dirty="0" smtClean="0"/>
              <a:t>because of its dairy support program.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C441A67-FCC4-934D-9412-0607F39AE4B4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9199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327820"/>
            <a:ext cx="7467600" cy="4798344"/>
          </a:xfrm>
        </p:spPr>
        <p:txBody>
          <a:bodyPr>
            <a:normAutofit/>
          </a:bodyPr>
          <a:lstStyle/>
          <a:p>
            <a:r>
              <a:rPr lang="en-US" dirty="0"/>
              <a:t>Resolution:  </a:t>
            </a:r>
          </a:p>
          <a:p>
            <a:pPr lvl="1"/>
            <a:r>
              <a:rPr lang="en-US" dirty="0" smtClean="0"/>
              <a:t>Some expanded imports into Canada and US has been agreed</a:t>
            </a:r>
          </a:p>
          <a:p>
            <a:r>
              <a:rPr lang="en-US" dirty="0"/>
              <a:t>Who Won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Not clear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C441A67-FCC4-934D-9412-0607F39AE4B4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219200" y="381000"/>
            <a:ext cx="7486841" cy="1143000"/>
          </a:xfrm>
          <a:solidFill>
            <a:srgbClr val="FFFFFF"/>
          </a:solidFill>
        </p:spPr>
        <p:txBody>
          <a:bodyPr/>
          <a:lstStyle/>
          <a:p>
            <a:r>
              <a:rPr lang="en-US" dirty="0" smtClean="0"/>
              <a:t>Contentious Issues:  Dairy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4295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33400"/>
            <a:ext cx="7486841" cy="1143000"/>
          </a:xfrm>
          <a:solidFill>
            <a:srgbClr val="FFFFFF"/>
          </a:solidFill>
        </p:spPr>
        <p:txBody>
          <a:bodyPr/>
          <a:lstStyle/>
          <a:p>
            <a:r>
              <a:rPr lang="en-US" dirty="0" smtClean="0"/>
              <a:t>Contentious Issues:  Japanese Ag.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828800"/>
            <a:ext cx="7467600" cy="4798344"/>
          </a:xfrm>
        </p:spPr>
        <p:txBody>
          <a:bodyPr>
            <a:normAutofit/>
          </a:bodyPr>
          <a:lstStyle/>
          <a:p>
            <a:r>
              <a:rPr lang="en-US" dirty="0" smtClean="0"/>
              <a:t>Rice, Pork, and Beef</a:t>
            </a:r>
          </a:p>
          <a:p>
            <a:pPr lvl="1"/>
            <a:r>
              <a:rPr lang="en-US" dirty="0" smtClean="0"/>
              <a:t>Japan has had a prohibitive tariff on imports of rice, protecting rice farmers who are important supporters of Japan’s ruling Liberal Democratic Party.</a:t>
            </a:r>
          </a:p>
          <a:p>
            <a:pPr lvl="1"/>
            <a:r>
              <a:rPr lang="en-US" dirty="0" smtClean="0"/>
              <a:t>US and Australia are major exporters of rice and want access into Japan</a:t>
            </a:r>
          </a:p>
          <a:p>
            <a:pPr lvl="1"/>
            <a:r>
              <a:rPr lang="en-US" dirty="0" smtClean="0"/>
              <a:t>Pork </a:t>
            </a:r>
            <a:r>
              <a:rPr lang="en-US" dirty="0"/>
              <a:t>and </a:t>
            </a:r>
            <a:r>
              <a:rPr lang="en-US" dirty="0" smtClean="0"/>
              <a:t>beef are similar </a:t>
            </a:r>
            <a:r>
              <a:rPr lang="en-US" dirty="0"/>
              <a:t>to rice but less </a:t>
            </a:r>
            <a:r>
              <a:rPr lang="en-US" dirty="0" smtClean="0"/>
              <a:t>so: </a:t>
            </a:r>
            <a:r>
              <a:rPr lang="en-US" dirty="0"/>
              <a:t>Japan has high </a:t>
            </a:r>
            <a:r>
              <a:rPr lang="en-US" dirty="0" smtClean="0"/>
              <a:t>tariffs, </a:t>
            </a:r>
            <a:r>
              <a:rPr lang="en-US" dirty="0"/>
              <a:t>which the U.S. wants it to reduce.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C441A67-FCC4-934D-9412-0607F39AE4B4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9925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57200"/>
            <a:ext cx="7486841" cy="1143000"/>
          </a:xfrm>
          <a:solidFill>
            <a:srgbClr val="FFFFFF"/>
          </a:solidFill>
        </p:spPr>
        <p:txBody>
          <a:bodyPr/>
          <a:lstStyle/>
          <a:p>
            <a:r>
              <a:rPr lang="en-US" dirty="0"/>
              <a:t>Contentious Issues:  Japanese Ag.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905000"/>
            <a:ext cx="7467600" cy="4798344"/>
          </a:xfrm>
        </p:spPr>
        <p:txBody>
          <a:bodyPr>
            <a:normAutofit/>
          </a:bodyPr>
          <a:lstStyle/>
          <a:p>
            <a:r>
              <a:rPr lang="en-US" dirty="0"/>
              <a:t>Resolution:  </a:t>
            </a:r>
          </a:p>
          <a:p>
            <a:pPr lvl="1"/>
            <a:r>
              <a:rPr lang="en-US" dirty="0" smtClean="0"/>
              <a:t>Japan will lower its tariff on beef from over 30% to </a:t>
            </a:r>
            <a:r>
              <a:rPr lang="en-US" dirty="0"/>
              <a:t>9</a:t>
            </a:r>
            <a:r>
              <a:rPr lang="en-US" dirty="0" smtClean="0"/>
              <a:t>%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Japan will increase its quota on rice, but not lower its out-of-quota tariff.</a:t>
            </a:r>
            <a:endParaRPr lang="en-US" dirty="0" smtClean="0"/>
          </a:p>
          <a:p>
            <a:pPr lvl="1"/>
            <a:r>
              <a:rPr lang="en-US" dirty="0" smtClean="0"/>
              <a:t>Don’t yet know details for other products</a:t>
            </a:r>
          </a:p>
          <a:p>
            <a:r>
              <a:rPr lang="en-US" dirty="0" smtClean="0"/>
              <a:t>Who won and lost?</a:t>
            </a:r>
          </a:p>
          <a:p>
            <a:pPr lvl="1"/>
            <a:r>
              <a:rPr lang="en-US" dirty="0" smtClean="0"/>
              <a:t>Don’t know yet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C441A67-FCC4-934D-9412-0607F39AE4B4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78919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381000"/>
            <a:ext cx="7486841" cy="1143000"/>
          </a:xfrm>
          <a:solidFill>
            <a:srgbClr val="FFFFFF"/>
          </a:solidFill>
        </p:spPr>
        <p:txBody>
          <a:bodyPr/>
          <a:lstStyle/>
          <a:p>
            <a:r>
              <a:rPr lang="en-US" dirty="0" smtClean="0"/>
              <a:t>Contentious Issues:  ISDS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327820"/>
            <a:ext cx="7467600" cy="4798344"/>
          </a:xfrm>
        </p:spPr>
        <p:txBody>
          <a:bodyPr>
            <a:normAutofit/>
          </a:bodyPr>
          <a:lstStyle/>
          <a:p>
            <a:r>
              <a:rPr lang="en-US" dirty="0" smtClean="0"/>
              <a:t>ISDS:  Investor-State Dispute Settlement</a:t>
            </a:r>
          </a:p>
          <a:p>
            <a:pPr lvl="1"/>
            <a:r>
              <a:rPr lang="en-US" dirty="0" smtClean="0"/>
              <a:t>This gives multinational firms leverage over governments to resist policies that reduce their profits</a:t>
            </a:r>
          </a:p>
          <a:p>
            <a:pPr lvl="1"/>
            <a:r>
              <a:rPr lang="en-US" dirty="0" smtClean="0"/>
              <a:t>Most objected-to have been actions by tobacco companies that use trade agreements to block cigarette labeling requirements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C441A67-FCC4-934D-9412-0607F39AE4B4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5208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381000"/>
            <a:ext cx="7486841" cy="1143000"/>
          </a:xfrm>
          <a:solidFill>
            <a:srgbClr val="FFFFFF"/>
          </a:solidFill>
        </p:spPr>
        <p:txBody>
          <a:bodyPr/>
          <a:lstStyle/>
          <a:p>
            <a:r>
              <a:rPr lang="en-US" dirty="0" smtClean="0"/>
              <a:t>Contentious Issues:  ISDS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327820"/>
            <a:ext cx="7467600" cy="4798344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Resolution:  </a:t>
            </a:r>
          </a:p>
          <a:p>
            <a:pPr lvl="1"/>
            <a:r>
              <a:rPr lang="en-US" dirty="0" smtClean="0"/>
              <a:t>Cigarette companies will not have access to ISDS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“Includes </a:t>
            </a:r>
            <a:r>
              <a:rPr lang="en-US" dirty="0"/>
              <a:t>language affirming governments’ right to regulate </a:t>
            </a:r>
            <a:r>
              <a:rPr lang="en-US" dirty="0" smtClean="0"/>
              <a:t>‘in </a:t>
            </a:r>
            <a:r>
              <a:rPr lang="en-US" dirty="0"/>
              <a:t>the public </a:t>
            </a:r>
            <a:r>
              <a:rPr lang="en-US" dirty="0" smtClean="0"/>
              <a:t>interest’ </a:t>
            </a:r>
            <a:r>
              <a:rPr lang="en-US" dirty="0"/>
              <a:t>on the environment, health and other areas</a:t>
            </a:r>
            <a:r>
              <a:rPr lang="en-US" dirty="0" smtClean="0"/>
              <a:t>.” </a:t>
            </a:r>
            <a:endParaRPr lang="en-US" dirty="0" smtClean="0"/>
          </a:p>
          <a:p>
            <a:r>
              <a:rPr lang="en-US" dirty="0" smtClean="0"/>
              <a:t>Who Won?</a:t>
            </a:r>
          </a:p>
          <a:p>
            <a:pPr lvl="1"/>
            <a:r>
              <a:rPr lang="en-US" dirty="0" smtClean="0"/>
              <a:t>US </a:t>
            </a:r>
            <a:r>
              <a:rPr lang="en-US" dirty="0" smtClean="0"/>
              <a:t>companies (drugs, music, film) other than tobacco</a:t>
            </a:r>
          </a:p>
          <a:p>
            <a:r>
              <a:rPr lang="en-US" dirty="0"/>
              <a:t>Who </a:t>
            </a:r>
            <a:r>
              <a:rPr lang="en-US" dirty="0" smtClean="0"/>
              <a:t>Lost?</a:t>
            </a:r>
            <a:endParaRPr lang="en-US" dirty="0"/>
          </a:p>
          <a:p>
            <a:pPr lvl="1"/>
            <a:r>
              <a:rPr lang="en-US" dirty="0" smtClean="0"/>
              <a:t>Tobacco</a:t>
            </a:r>
          </a:p>
          <a:p>
            <a:pPr lvl="1"/>
            <a:r>
              <a:rPr lang="en-US" dirty="0" smtClean="0"/>
              <a:t>Perhaps e</a:t>
            </a:r>
            <a:r>
              <a:rPr lang="en-US" dirty="0" smtClean="0"/>
              <a:t>nvironmentalists </a:t>
            </a:r>
            <a:r>
              <a:rPr lang="en-US" dirty="0" smtClean="0"/>
              <a:t>and other advocates of government intervention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C441A67-FCC4-934D-9412-0607F39AE4B4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3165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33400"/>
            <a:ext cx="7486841" cy="1143000"/>
          </a:xfrm>
          <a:solidFill>
            <a:srgbClr val="FFFFFF"/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Contentious Issues:  </a:t>
            </a:r>
            <a:r>
              <a:rPr lang="en-US" dirty="0"/>
              <a:t>Exchange </a:t>
            </a:r>
            <a:r>
              <a:rPr lang="en-US" dirty="0" smtClean="0"/>
              <a:t>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754856"/>
            <a:ext cx="7467600" cy="4798344"/>
          </a:xfrm>
        </p:spPr>
        <p:txBody>
          <a:bodyPr>
            <a:normAutofit/>
          </a:bodyPr>
          <a:lstStyle/>
          <a:p>
            <a:r>
              <a:rPr lang="en-US" dirty="0" smtClean="0"/>
              <a:t>Exchange Rates</a:t>
            </a:r>
          </a:p>
          <a:p>
            <a:pPr lvl="1"/>
            <a:r>
              <a:rPr lang="en-US" dirty="0" smtClean="0"/>
              <a:t>Many in US wanted TPP to address currency undervaluation (which makes exports cheaper)</a:t>
            </a:r>
          </a:p>
          <a:p>
            <a:pPr lvl="2"/>
            <a:r>
              <a:rPr lang="en-US" dirty="0" smtClean="0"/>
              <a:t>Most other TPP countries opposed this, as did the Obama administration</a:t>
            </a:r>
          </a:p>
          <a:p>
            <a:pPr lvl="1"/>
            <a:r>
              <a:rPr lang="en-US" dirty="0" smtClean="0"/>
              <a:t>Countries often accused of currency manipulation include Japan and China. </a:t>
            </a:r>
            <a:endParaRPr lang="en-US" dirty="0" smtClean="0"/>
          </a:p>
          <a:p>
            <a:pPr lvl="2"/>
            <a:r>
              <a:rPr lang="en-US" dirty="0" smtClean="0"/>
              <a:t>But so might US, when using monetary expansion.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C441A67-FCC4-934D-9412-0607F39AE4B4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01496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981200"/>
            <a:ext cx="7239000" cy="2948499"/>
          </a:xfrm>
        </p:spPr>
        <p:txBody>
          <a:bodyPr/>
          <a:lstStyle/>
          <a:p>
            <a:r>
              <a:rPr lang="en-US" dirty="0" smtClean="0"/>
              <a:t>Preferential tariff cuts</a:t>
            </a:r>
          </a:p>
          <a:p>
            <a:pPr lvl="1"/>
            <a:r>
              <a:rPr lang="en-US" dirty="0" smtClean="0"/>
              <a:t>Pro:  trade </a:t>
            </a:r>
            <a:r>
              <a:rPr lang="en-US" dirty="0"/>
              <a:t>c</a:t>
            </a:r>
            <a:r>
              <a:rPr lang="en-US" dirty="0" smtClean="0"/>
              <a:t>reation</a:t>
            </a:r>
          </a:p>
          <a:p>
            <a:pPr lvl="1"/>
            <a:r>
              <a:rPr lang="en-US" dirty="0" smtClean="0"/>
              <a:t>Cons:  </a:t>
            </a:r>
          </a:p>
          <a:p>
            <a:pPr lvl="2"/>
            <a:r>
              <a:rPr lang="en-US" dirty="0" smtClean="0"/>
              <a:t>Trade diversion</a:t>
            </a:r>
          </a:p>
          <a:p>
            <a:pPr lvl="2"/>
            <a:r>
              <a:rPr lang="en-US" dirty="0" smtClean="0"/>
              <a:t>Rules of origin (ROOs)</a:t>
            </a:r>
          </a:p>
          <a:p>
            <a:pPr lvl="2"/>
            <a:r>
              <a:rPr lang="en-US" dirty="0" smtClean="0"/>
              <a:t>Exemption of sensitive sectors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447800" y="685800"/>
            <a:ext cx="7239000" cy="1127125"/>
          </a:xfrm>
        </p:spPr>
        <p:txBody>
          <a:bodyPr/>
          <a:lstStyle/>
          <a:p>
            <a:r>
              <a:rPr lang="en-US" dirty="0" smtClean="0"/>
              <a:t>Pros and Cons of FTAs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511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533400"/>
            <a:ext cx="7486841" cy="1143000"/>
          </a:xfrm>
          <a:solidFill>
            <a:srgbClr val="FFFFFF"/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Contentious Issues:  </a:t>
            </a:r>
            <a:r>
              <a:rPr lang="en-US" dirty="0"/>
              <a:t>Exchange </a:t>
            </a:r>
            <a:r>
              <a:rPr lang="en-US" dirty="0" smtClean="0"/>
              <a:t>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600200"/>
            <a:ext cx="7467600" cy="4798344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Resolution:</a:t>
            </a:r>
          </a:p>
          <a:p>
            <a:pPr lvl="1"/>
            <a:r>
              <a:rPr lang="en-US" dirty="0" smtClean="0"/>
              <a:t>US Treasury announced that the TPP </a:t>
            </a:r>
            <a:r>
              <a:rPr lang="en-US" dirty="0"/>
              <a:t>members would “strengthen macroeconomic cooperation, including on exchange rate issues, in appropriate </a:t>
            </a:r>
            <a:r>
              <a:rPr lang="en-US" dirty="0" err="1" smtClean="0"/>
              <a:t>fora</a:t>
            </a:r>
            <a:r>
              <a:rPr lang="en-US" dirty="0" smtClean="0"/>
              <a:t>”.</a:t>
            </a:r>
          </a:p>
          <a:p>
            <a:r>
              <a:rPr lang="en-US" dirty="0" smtClean="0"/>
              <a:t>Who Won?</a:t>
            </a:r>
          </a:p>
          <a:p>
            <a:pPr lvl="1"/>
            <a:r>
              <a:rPr lang="en-US" dirty="0" smtClean="0"/>
              <a:t>International economists and experts on macro/monetary policy</a:t>
            </a:r>
          </a:p>
          <a:p>
            <a:r>
              <a:rPr lang="en-US" dirty="0" smtClean="0"/>
              <a:t>Who Lost?</a:t>
            </a:r>
          </a:p>
          <a:p>
            <a:pPr lvl="1"/>
            <a:r>
              <a:rPr lang="en-US" dirty="0" smtClean="0"/>
              <a:t>Ford Motor Co. and other vocal advocates of response to exchange rate manipulation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C441A67-FCC4-934D-9412-0607F39AE4B4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8807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533400"/>
            <a:ext cx="7486841" cy="1143000"/>
          </a:xfrm>
          <a:solidFill>
            <a:srgbClr val="FFFFFF"/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Contentious </a:t>
            </a:r>
            <a:r>
              <a:rPr lang="en-US" dirty="0" smtClean="0"/>
              <a:t>Issues and Their Resolutions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600200"/>
            <a:ext cx="7467600" cy="4798344"/>
          </a:xfrm>
        </p:spPr>
        <p:txBody>
          <a:bodyPr>
            <a:normAutofit/>
          </a:bodyPr>
          <a:lstStyle/>
          <a:p>
            <a:r>
              <a:rPr lang="en-US" dirty="0" smtClean="0"/>
              <a:t>In each case, there were losers and winners, usually in each country.</a:t>
            </a:r>
          </a:p>
          <a:p>
            <a:r>
              <a:rPr lang="en-US" dirty="0" smtClean="0"/>
              <a:t>Losers may now oppose the TPP.</a:t>
            </a:r>
          </a:p>
          <a:p>
            <a:r>
              <a:rPr lang="en-US" dirty="0" smtClean="0"/>
              <a:t>Thus support for TPP is reduced, and getting it past US Congress may be problematic.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C441A67-FCC4-934D-9412-0607F39AE4B4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9765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133600"/>
            <a:ext cx="7239000" cy="4979825"/>
          </a:xfrm>
        </p:spPr>
        <p:txBody>
          <a:bodyPr/>
          <a:lstStyle/>
          <a:p>
            <a:r>
              <a:rPr lang="en-US" dirty="0" smtClean="0"/>
              <a:t>If S. Korea does </a:t>
            </a:r>
            <a:r>
              <a:rPr lang="en-US" u="sng" dirty="0" smtClean="0"/>
              <a:t>not</a:t>
            </a:r>
            <a:r>
              <a:rPr lang="en-US" dirty="0" smtClean="0"/>
              <a:t> join</a:t>
            </a:r>
          </a:p>
          <a:p>
            <a:pPr lvl="1"/>
            <a:r>
              <a:rPr lang="en-US" dirty="0" smtClean="0"/>
              <a:t>Will suffer </a:t>
            </a:r>
            <a:r>
              <a:rPr lang="en-US" dirty="0" smtClean="0"/>
              <a:t>trade </a:t>
            </a:r>
            <a:r>
              <a:rPr lang="en-US" dirty="0" smtClean="0"/>
              <a:t>diversion in countries without Korea </a:t>
            </a:r>
            <a:r>
              <a:rPr lang="en-US" dirty="0" smtClean="0"/>
              <a:t>FTA (Japan esp.)</a:t>
            </a:r>
            <a:endParaRPr lang="en-US" dirty="0" smtClean="0"/>
          </a:p>
          <a:p>
            <a:pPr lvl="1"/>
            <a:r>
              <a:rPr lang="en-US" dirty="0" smtClean="0"/>
              <a:t>Will </a:t>
            </a:r>
            <a:r>
              <a:rPr lang="en-US" dirty="0" smtClean="0"/>
              <a:t>suffer </a:t>
            </a:r>
            <a:r>
              <a:rPr lang="en-US" dirty="0" smtClean="0"/>
              <a:t>trade </a:t>
            </a:r>
            <a:r>
              <a:rPr lang="en-US" dirty="0" smtClean="0"/>
              <a:t>diversion due to ROOs even in countries with Korea </a:t>
            </a:r>
            <a:r>
              <a:rPr lang="en-US" dirty="0" smtClean="0"/>
              <a:t>FTAs (US)</a:t>
            </a:r>
          </a:p>
          <a:p>
            <a:pPr lvl="1"/>
            <a:r>
              <a:rPr lang="en-US" dirty="0"/>
              <a:t>Will not be subject to other requirements of </a:t>
            </a:r>
            <a:r>
              <a:rPr lang="en-US" dirty="0" smtClean="0"/>
              <a:t>TPP</a:t>
            </a:r>
          </a:p>
          <a:p>
            <a:pPr lvl="2"/>
            <a:r>
              <a:rPr lang="en-US" dirty="0" smtClean="0"/>
              <a:t>But most are already in KORUS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447800" y="685800"/>
            <a:ext cx="7239000" cy="1127125"/>
          </a:xfrm>
        </p:spPr>
        <p:txBody>
          <a:bodyPr/>
          <a:lstStyle/>
          <a:p>
            <a:r>
              <a:rPr lang="en-US" dirty="0" smtClean="0"/>
              <a:t>Implications of TPP for S. Korea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5641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133600"/>
            <a:ext cx="7239000" cy="1532727"/>
          </a:xfrm>
        </p:spPr>
        <p:txBody>
          <a:bodyPr/>
          <a:lstStyle/>
          <a:p>
            <a:r>
              <a:rPr lang="en-US" dirty="0" smtClean="0"/>
              <a:t>If S. Korea </a:t>
            </a:r>
            <a:r>
              <a:rPr lang="en-US" u="sng" dirty="0" smtClean="0"/>
              <a:t>does</a:t>
            </a:r>
            <a:r>
              <a:rPr lang="en-US" dirty="0" smtClean="0"/>
              <a:t> join</a:t>
            </a:r>
          </a:p>
          <a:p>
            <a:pPr lvl="1"/>
            <a:r>
              <a:rPr lang="en-US" dirty="0" smtClean="0"/>
              <a:t>I can’t see much harm, and considerable benefit.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447800" y="685800"/>
            <a:ext cx="7239000" cy="1127125"/>
          </a:xfrm>
        </p:spPr>
        <p:txBody>
          <a:bodyPr/>
          <a:lstStyle/>
          <a:p>
            <a:r>
              <a:rPr lang="en-US" dirty="0" smtClean="0"/>
              <a:t>Implications of TPP for S. Korea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76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600200"/>
            <a:ext cx="7239000" cy="5090624"/>
          </a:xfrm>
        </p:spPr>
        <p:txBody>
          <a:bodyPr/>
          <a:lstStyle/>
          <a:p>
            <a:r>
              <a:rPr lang="en-US" dirty="0" smtClean="0"/>
              <a:t>Other aspects of actual FTAs</a:t>
            </a:r>
          </a:p>
          <a:p>
            <a:pPr lvl="1"/>
            <a:r>
              <a:rPr lang="en-US" dirty="0" smtClean="0"/>
              <a:t>Pros:</a:t>
            </a:r>
          </a:p>
          <a:p>
            <a:pPr lvl="2"/>
            <a:r>
              <a:rPr lang="en-US" dirty="0" smtClean="0"/>
              <a:t>Extension to trade in services</a:t>
            </a:r>
          </a:p>
          <a:p>
            <a:pPr lvl="2"/>
            <a:r>
              <a:rPr lang="en-US" dirty="0" smtClean="0"/>
              <a:t>Harmonization of regulations</a:t>
            </a:r>
          </a:p>
          <a:p>
            <a:pPr lvl="1"/>
            <a:r>
              <a:rPr lang="en-US" dirty="0" smtClean="0"/>
              <a:t>Cons (?):  </a:t>
            </a:r>
            <a:endParaRPr lang="en-US" dirty="0" smtClean="0"/>
          </a:p>
          <a:p>
            <a:pPr lvl="2"/>
            <a:r>
              <a:rPr lang="en-US" dirty="0" smtClean="0"/>
              <a:t>Extension of IP protection</a:t>
            </a:r>
          </a:p>
          <a:p>
            <a:pPr lvl="2"/>
            <a:r>
              <a:rPr lang="en-US" dirty="0" smtClean="0"/>
              <a:t>Trade enforcement of labor standards</a:t>
            </a:r>
          </a:p>
          <a:p>
            <a:pPr lvl="2"/>
            <a:r>
              <a:rPr lang="en-US" dirty="0" smtClean="0"/>
              <a:t>Trade enforcement of environmental standards</a:t>
            </a:r>
          </a:p>
          <a:p>
            <a:pPr lvl="2"/>
            <a:r>
              <a:rPr lang="en-US" dirty="0" smtClean="0"/>
              <a:t>Investor-State Dispute Settlement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447800" y="685800"/>
            <a:ext cx="7239000" cy="1127125"/>
          </a:xfrm>
        </p:spPr>
        <p:txBody>
          <a:bodyPr/>
          <a:lstStyle/>
          <a:p>
            <a:r>
              <a:rPr lang="en-US" dirty="0" smtClean="0"/>
              <a:t>Pros and Cons of FTAs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5018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981200"/>
            <a:ext cx="7239000" cy="3761029"/>
          </a:xfrm>
        </p:spPr>
        <p:txBody>
          <a:bodyPr/>
          <a:lstStyle/>
          <a:p>
            <a:r>
              <a:rPr lang="en-US" dirty="0" smtClean="0"/>
              <a:t>Preferential tariff cuts</a:t>
            </a:r>
          </a:p>
          <a:p>
            <a:pPr lvl="1"/>
            <a:r>
              <a:rPr lang="en-US" dirty="0" smtClean="0"/>
              <a:t>Pros:  </a:t>
            </a:r>
          </a:p>
          <a:p>
            <a:pPr lvl="2"/>
            <a:r>
              <a:rPr lang="en-US" dirty="0" smtClean="0"/>
              <a:t>Larger potential for trade creation</a:t>
            </a:r>
          </a:p>
          <a:p>
            <a:pPr lvl="2"/>
            <a:r>
              <a:rPr lang="en-US" dirty="0" smtClean="0"/>
              <a:t>If ROOs cumulative, less distorting</a:t>
            </a:r>
          </a:p>
          <a:p>
            <a:pPr lvl="2"/>
            <a:r>
              <a:rPr lang="en-US" dirty="0" smtClean="0"/>
              <a:t>Potential for adding members</a:t>
            </a:r>
          </a:p>
          <a:p>
            <a:pPr lvl="1"/>
            <a:r>
              <a:rPr lang="en-US" dirty="0" smtClean="0"/>
              <a:t>Cons:  </a:t>
            </a:r>
          </a:p>
          <a:p>
            <a:pPr lvl="2"/>
            <a:r>
              <a:rPr lang="en-US" dirty="0" smtClean="0"/>
              <a:t>Though there are fewer outsiders, each may be harmed more by trade diversion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447800" y="685800"/>
            <a:ext cx="7239000" cy="1127125"/>
          </a:xfrm>
        </p:spPr>
        <p:txBody>
          <a:bodyPr/>
          <a:lstStyle/>
          <a:p>
            <a:r>
              <a:rPr lang="en-US" dirty="0" smtClean="0"/>
              <a:t>Additional Pros and Cons of Mega-FTAs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3129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981200"/>
            <a:ext cx="7239000" cy="2874633"/>
          </a:xfrm>
        </p:spPr>
        <p:txBody>
          <a:bodyPr/>
          <a:lstStyle/>
          <a:p>
            <a:r>
              <a:rPr lang="en-US" dirty="0"/>
              <a:t>Other aspects of actual </a:t>
            </a:r>
            <a:r>
              <a:rPr lang="en-US" dirty="0" smtClean="0"/>
              <a:t>Mega-FTAs</a:t>
            </a:r>
            <a:endParaRPr lang="en-US" dirty="0"/>
          </a:p>
          <a:p>
            <a:pPr lvl="1"/>
            <a:r>
              <a:rPr lang="en-US" dirty="0" smtClean="0"/>
              <a:t>Pros:</a:t>
            </a:r>
          </a:p>
          <a:p>
            <a:pPr lvl="2"/>
            <a:r>
              <a:rPr lang="en-US" dirty="0" smtClean="0"/>
              <a:t>May contribute to broader and more uniform standards</a:t>
            </a:r>
          </a:p>
          <a:p>
            <a:pPr lvl="1"/>
            <a:r>
              <a:rPr lang="en-US" dirty="0" smtClean="0"/>
              <a:t>Cons:  </a:t>
            </a:r>
          </a:p>
          <a:p>
            <a:pPr lvl="2"/>
            <a:r>
              <a:rPr lang="en-US" dirty="0" smtClean="0"/>
              <a:t>Their use as weapons of geopolitics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447800" y="685800"/>
            <a:ext cx="7239000" cy="1127125"/>
          </a:xfrm>
        </p:spPr>
        <p:txBody>
          <a:bodyPr/>
          <a:lstStyle/>
          <a:p>
            <a:r>
              <a:rPr lang="en-US" dirty="0" smtClean="0"/>
              <a:t>Additional Pros and Cons of Mega-FTAs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1245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133600"/>
            <a:ext cx="7239000" cy="3736407"/>
          </a:xfrm>
        </p:spPr>
        <p:txBody>
          <a:bodyPr/>
          <a:lstStyle/>
          <a:p>
            <a:r>
              <a:rPr lang="en-US" dirty="0" smtClean="0"/>
              <a:t>May create pressure to complete Doha Round</a:t>
            </a:r>
            <a:r>
              <a:rPr lang="en-US" dirty="0" smtClean="0"/>
              <a:t>.</a:t>
            </a:r>
          </a:p>
          <a:p>
            <a:r>
              <a:rPr lang="en-US" dirty="0"/>
              <a:t>By hastening decline of weak industries, </a:t>
            </a:r>
            <a:r>
              <a:rPr lang="en-US" dirty="0" smtClean="0"/>
              <a:t>gradually </a:t>
            </a:r>
            <a:r>
              <a:rPr lang="en-US" dirty="0"/>
              <a:t>reduce political forces for </a:t>
            </a:r>
            <a:r>
              <a:rPr lang="en-US" dirty="0" smtClean="0"/>
              <a:t>protection.</a:t>
            </a:r>
            <a:endParaRPr lang="en-US" dirty="0"/>
          </a:p>
          <a:p>
            <a:r>
              <a:rPr lang="en-US" dirty="0" smtClean="0"/>
              <a:t>Provide alternative </a:t>
            </a:r>
            <a:r>
              <a:rPr lang="en-US" dirty="0" err="1" smtClean="0"/>
              <a:t>fora</a:t>
            </a:r>
            <a:r>
              <a:rPr lang="en-US" dirty="0" smtClean="0"/>
              <a:t> for trade disputes.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447800" y="685800"/>
            <a:ext cx="7239000" cy="1127125"/>
          </a:xfrm>
        </p:spPr>
        <p:txBody>
          <a:bodyPr/>
          <a:lstStyle/>
          <a:p>
            <a:r>
              <a:rPr lang="en-US" dirty="0" smtClean="0"/>
              <a:t>Implications of Mega-FTAs for the WTO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4195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133600"/>
            <a:ext cx="7239000" cy="2566857"/>
          </a:xfrm>
        </p:spPr>
        <p:txBody>
          <a:bodyPr/>
          <a:lstStyle/>
          <a:p>
            <a:r>
              <a:rPr lang="en-US" dirty="0" smtClean="0"/>
              <a:t>WTO will continue to be important </a:t>
            </a:r>
            <a:endParaRPr lang="en-US" dirty="0" smtClean="0"/>
          </a:p>
          <a:p>
            <a:pPr lvl="1"/>
            <a:r>
              <a:rPr lang="en-US" dirty="0" smtClean="0"/>
              <a:t>For </a:t>
            </a:r>
            <a:r>
              <a:rPr lang="en-US" dirty="0" smtClean="0"/>
              <a:t>plurilateral negotiations on issues that transcend the Mega-</a:t>
            </a:r>
            <a:r>
              <a:rPr lang="en-US" dirty="0" smtClean="0"/>
              <a:t>FTAs</a:t>
            </a:r>
          </a:p>
          <a:p>
            <a:pPr lvl="1"/>
            <a:r>
              <a:rPr lang="en-US" dirty="0" smtClean="0"/>
              <a:t>For dispute settlement</a:t>
            </a:r>
          </a:p>
          <a:p>
            <a:pPr lvl="1"/>
            <a:r>
              <a:rPr lang="en-US" dirty="0" smtClean="0"/>
              <a:t>For limiting slide into protectionism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447800" y="685800"/>
            <a:ext cx="7239000" cy="1127125"/>
          </a:xfrm>
        </p:spPr>
        <p:txBody>
          <a:bodyPr/>
          <a:lstStyle/>
          <a:p>
            <a:r>
              <a:rPr lang="en-US" dirty="0" smtClean="0"/>
              <a:t>Implications of Mega-FTAs for the WTO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3625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254215"/>
            <a:ext cx="7410641" cy="1143000"/>
          </a:xfrm>
          <a:solidFill>
            <a:srgbClr val="FFFFFF"/>
          </a:solidFill>
        </p:spPr>
        <p:txBody>
          <a:bodyPr/>
          <a:lstStyle/>
          <a:p>
            <a:r>
              <a:rPr lang="en-US" dirty="0" smtClean="0"/>
              <a:t>Contentious Issues in the TPP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327820"/>
            <a:ext cx="7391400" cy="479834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Several Issues threatened to derail the negotiations and were resolved only at the last minute:</a:t>
            </a:r>
          </a:p>
          <a:p>
            <a:pPr lvl="1"/>
            <a:r>
              <a:rPr lang="en-US" dirty="0" smtClean="0"/>
              <a:t>Auto </a:t>
            </a:r>
            <a:r>
              <a:rPr lang="en-US" dirty="0" smtClean="0"/>
              <a:t>Parts</a:t>
            </a:r>
          </a:p>
          <a:p>
            <a:pPr lvl="1"/>
            <a:r>
              <a:rPr lang="en-US" dirty="0"/>
              <a:t>Biologic Drugs</a:t>
            </a:r>
          </a:p>
          <a:p>
            <a:pPr lvl="1"/>
            <a:r>
              <a:rPr lang="en-US" dirty="0"/>
              <a:t>Dairy Products</a:t>
            </a:r>
          </a:p>
          <a:p>
            <a:pPr lvl="1"/>
            <a:r>
              <a:rPr lang="en-US" dirty="0" smtClean="0"/>
              <a:t>Japanese </a:t>
            </a:r>
            <a:r>
              <a:rPr lang="en-US" dirty="0" smtClean="0"/>
              <a:t>Agriculture:  Rice, Pork and Beef</a:t>
            </a:r>
          </a:p>
          <a:p>
            <a:pPr lvl="1"/>
            <a:r>
              <a:rPr lang="en-US" dirty="0" smtClean="0"/>
              <a:t>ISDS</a:t>
            </a:r>
          </a:p>
          <a:p>
            <a:pPr lvl="1"/>
            <a:r>
              <a:rPr lang="en-US" dirty="0" smtClean="0"/>
              <a:t>Exchange Rates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C441A67-FCC4-934D-9412-0607F39AE4B4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905000" y="2743200"/>
            <a:ext cx="2133600" cy="533400"/>
          </a:xfrm>
          <a:prstGeom prst="ellipse">
            <a:avLst/>
          </a:prstGeom>
          <a:noFill/>
          <a:ln w="254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Line Callout 1 5"/>
          <p:cNvSpPr/>
          <p:nvPr/>
        </p:nvSpPr>
        <p:spPr>
          <a:xfrm>
            <a:off x="5334000" y="2667000"/>
            <a:ext cx="2590800" cy="838200"/>
          </a:xfrm>
          <a:prstGeom prst="borderCallout1">
            <a:avLst>
              <a:gd name="adj1" fmla="val 22157"/>
              <a:gd name="adj2" fmla="val -1143"/>
              <a:gd name="adj3" fmla="val 46157"/>
              <a:gd name="adj4" fmla="val -51404"/>
            </a:avLst>
          </a:prstGeom>
          <a:solidFill>
            <a:srgbClr val="FFFFFF"/>
          </a:solidFill>
          <a:ln w="254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Most relevant for Korea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7753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457200"/>
            <a:ext cx="7410641" cy="114300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dirty="0" smtClean="0"/>
              <a:t>Contentious Issues: </a:t>
            </a:r>
            <a:r>
              <a:rPr lang="en-US" dirty="0"/>
              <a:t>Auto </a:t>
            </a:r>
            <a:r>
              <a:rPr lang="en-US" dirty="0" smtClean="0"/>
              <a:t>Parts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327820"/>
            <a:ext cx="7467600" cy="479834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Auto Parts</a:t>
            </a:r>
          </a:p>
          <a:p>
            <a:pPr lvl="1"/>
            <a:r>
              <a:rPr lang="en-US" dirty="0" smtClean="0"/>
              <a:t>Issues are </a:t>
            </a:r>
            <a:endParaRPr lang="en-US" dirty="0"/>
          </a:p>
          <a:p>
            <a:pPr lvl="2"/>
            <a:r>
              <a:rPr lang="en-US" dirty="0"/>
              <a:t>Tariffs and other barriers into both US and Japan</a:t>
            </a:r>
          </a:p>
          <a:p>
            <a:pPr lvl="3"/>
            <a:r>
              <a:rPr lang="en-US" dirty="0"/>
              <a:t>US has 25% tariff on trucks (&amp; only 2.5% on cars)</a:t>
            </a:r>
          </a:p>
          <a:p>
            <a:pPr lvl="3"/>
            <a:r>
              <a:rPr lang="en-US" dirty="0"/>
              <a:t>Japan has non-tariff barriers</a:t>
            </a:r>
          </a:p>
          <a:p>
            <a:pPr lvl="2"/>
            <a:r>
              <a:rPr lang="en-US" dirty="0" smtClean="0"/>
              <a:t>Rule of Origin for cars and car parts:</a:t>
            </a:r>
          </a:p>
          <a:p>
            <a:pPr lvl="3"/>
            <a:r>
              <a:rPr lang="en-US" dirty="0" smtClean="0"/>
              <a:t>Japan wanted it low, to permit it to include inputs from non-TPP countries such as Thailand and China.</a:t>
            </a:r>
          </a:p>
          <a:p>
            <a:pPr lvl="3"/>
            <a:r>
              <a:rPr lang="en-US" dirty="0" smtClean="0"/>
              <a:t>Mexico wanted it at least 50%, to preserve its advantage over those countries that is in the NAFTA, where it is effectively 53-55%.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C441A67-FCC4-934D-9412-0607F39AE4B4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5886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ford-school-ppt-template_11-12_ligh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ford-school-ppt-template_11-12_light.pot</Template>
  <TotalTime>20759</TotalTime>
  <Words>1760</Words>
  <Application>Microsoft Macintosh PowerPoint</Application>
  <PresentationFormat>On-screen Show (4:3)</PresentationFormat>
  <Paragraphs>197</Paragraphs>
  <Slides>23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ford-school-ppt-template_11-12_light</vt:lpstr>
      <vt:lpstr>Pros and Cons of Mega-FTAs and TPP for the WTO and for Korea</vt:lpstr>
      <vt:lpstr>Pros and Cons of FTAs </vt:lpstr>
      <vt:lpstr>Pros and Cons of FTAs </vt:lpstr>
      <vt:lpstr>Additional Pros and Cons of Mega-FTAs </vt:lpstr>
      <vt:lpstr>Additional Pros and Cons of Mega-FTAs </vt:lpstr>
      <vt:lpstr>Implications of Mega-FTAs for the WTO </vt:lpstr>
      <vt:lpstr>Implications of Mega-FTAs for the WTO </vt:lpstr>
      <vt:lpstr>Contentious Issues in the TPP</vt:lpstr>
      <vt:lpstr>Contentious Issues: Auto Parts</vt:lpstr>
      <vt:lpstr>Contentious Issues: Auto Parts</vt:lpstr>
      <vt:lpstr>Contentious Issues:  Biologics</vt:lpstr>
      <vt:lpstr>PowerPoint Presentation</vt:lpstr>
      <vt:lpstr>Contentious Issues:  Dairy</vt:lpstr>
      <vt:lpstr>Contentious Issues:  Dairy</vt:lpstr>
      <vt:lpstr>Contentious Issues:  Japanese Ag.</vt:lpstr>
      <vt:lpstr>Contentious Issues:  Japanese Ag.</vt:lpstr>
      <vt:lpstr>Contentious Issues:  ISDS</vt:lpstr>
      <vt:lpstr>Contentious Issues:  ISDS</vt:lpstr>
      <vt:lpstr>Contentious Issues:  Exchange Rates</vt:lpstr>
      <vt:lpstr>Contentious Issues:  Exchange Rates</vt:lpstr>
      <vt:lpstr>Contentious Issues and Their Resolutions</vt:lpstr>
      <vt:lpstr>Implications of TPP for S. Korea</vt:lpstr>
      <vt:lpstr>Implications of TPP for S. Korea</vt:lpstr>
    </vt:vector>
  </TitlesOfParts>
  <Company>University of Michigan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Rue the ROOs</dc:title>
  <dc:creator>Alan Deardorff</dc:creator>
  <cp:lastModifiedBy>Alan Deardorff</cp:lastModifiedBy>
  <cp:revision>66</cp:revision>
  <dcterms:created xsi:type="dcterms:W3CDTF">2011-07-06T15:52:55Z</dcterms:created>
  <dcterms:modified xsi:type="dcterms:W3CDTF">2015-11-10T13:05:05Z</dcterms:modified>
</cp:coreProperties>
</file>